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8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2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2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9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3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3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2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6A3C-B7CE-4AFE-A6BD-0F800A1FF87D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4066-7C7D-414C-849F-18F02E92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4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018" y="692726"/>
            <a:ext cx="9351818" cy="3422073"/>
          </a:xfrm>
        </p:spPr>
        <p:txBody>
          <a:bodyPr>
            <a:no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History of Persian Language &amp; Development of Persian Poetry</a:t>
            </a:r>
            <a:br>
              <a:rPr lang="en-US" sz="4000" b="1" dirty="0"/>
            </a:br>
            <a:r>
              <a:rPr lang="en-US" sz="4000" b="1" dirty="0"/>
              <a:t>Semester: 2</a:t>
            </a:r>
            <a:r>
              <a:rPr lang="en-US" sz="4000" b="1" baseline="30000" dirty="0"/>
              <a:t>nd</a:t>
            </a:r>
            <a:r>
              <a:rPr lang="en-US" sz="4000" b="1" dirty="0"/>
              <a:t> M.s</a:t>
            </a:r>
            <a:br>
              <a:rPr lang="en-US" sz="4000" b="1" dirty="0"/>
            </a:br>
            <a:r>
              <a:rPr lang="en-US" sz="4000" b="1" dirty="0"/>
              <a:t>Course Code: Per-509</a:t>
            </a:r>
            <a:br>
              <a:rPr lang="en-US" sz="4000" b="1" dirty="0"/>
            </a:br>
            <a:r>
              <a:rPr lang="en-US" sz="4000" b="1" dirty="0"/>
              <a:t>Credit Hours: 3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00944"/>
            <a:ext cx="9144000" cy="1156855"/>
          </a:xfrm>
        </p:spPr>
        <p:txBody>
          <a:bodyPr/>
          <a:lstStyle/>
          <a:p>
            <a:endParaRPr lang="en-US" b="1" dirty="0" smtClean="0"/>
          </a:p>
          <a:p>
            <a:r>
              <a:rPr lang="en-US" sz="4400" b="1" dirty="0" smtClean="0"/>
              <a:t>Dr</a:t>
            </a:r>
            <a:r>
              <a:rPr lang="en-US" sz="4400" b="1" dirty="0"/>
              <a:t>. Sara Bukhari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4510" y="1454726"/>
            <a:ext cx="102108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17000" dirty="0"/>
              <a:t>شعر سپید</a:t>
            </a:r>
            <a:endParaRPr lang="en-US" sz="17000" dirty="0"/>
          </a:p>
        </p:txBody>
      </p:sp>
    </p:spTree>
    <p:extLst>
      <p:ext uri="{BB962C8B-B14F-4D97-AF65-F5344CB8AC3E}">
        <p14:creationId xmlns:p14="http://schemas.microsoft.com/office/powerpoint/2010/main" val="42990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5127" y="775853"/>
            <a:ext cx="105571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b="1" dirty="0"/>
              <a:t>شکل شاملوئی که بدان شعر سپید گویند. این نوع از شعر وزن و آهنگ دارد منتها عروضی نیست و قافیه در آن جای ثابتی ندارد. اغلب شعرهای احمد شاملو چنین است</a:t>
            </a:r>
            <a:r>
              <a:rPr lang="en-US" sz="2400" b="1" dirty="0"/>
              <a:t>:</a:t>
            </a:r>
          </a:p>
          <a:p>
            <a:pPr algn="r"/>
            <a:r>
              <a:rPr lang="en-US" sz="2400" b="1" dirty="0"/>
              <a:t> </a:t>
            </a:r>
          </a:p>
          <a:p>
            <a:pPr algn="r"/>
            <a:r>
              <a:rPr lang="ar-SA" sz="2400" b="1" dirty="0"/>
              <a:t>نمونه ای از شعر احمد شاملو</a:t>
            </a:r>
            <a:r>
              <a:rPr lang="en-US" sz="2400" b="1" dirty="0"/>
              <a:t>:</a:t>
            </a:r>
          </a:p>
          <a:p>
            <a:pPr algn="r"/>
            <a:r>
              <a:rPr lang="en-US" sz="2400" b="1" dirty="0"/>
              <a:t>  </a:t>
            </a:r>
          </a:p>
          <a:p>
            <a:pPr algn="r"/>
            <a:r>
              <a:rPr lang="ar-SA" sz="2400" b="1" dirty="0"/>
              <a:t>تصویر</a:t>
            </a:r>
            <a:endParaRPr lang="en-US" sz="2400" b="1" dirty="0"/>
          </a:p>
          <a:p>
            <a:pPr algn="r"/>
            <a:r>
              <a:rPr lang="en-US" sz="2400" b="1" dirty="0"/>
              <a:t>"</a:t>
            </a:r>
            <a:r>
              <a:rPr lang="ar-SA" sz="2400" b="1" dirty="0"/>
              <a:t>سرود برای مرد روشن که به سایه رفت</a:t>
            </a:r>
            <a:r>
              <a:rPr lang="en-US" sz="2400" b="1" dirty="0"/>
              <a:t>"</a:t>
            </a:r>
          </a:p>
          <a:p>
            <a:pPr algn="r"/>
            <a:r>
              <a:rPr lang="en-US" sz="2400" b="1" dirty="0"/>
              <a:t> </a:t>
            </a:r>
          </a:p>
          <a:p>
            <a:pPr algn="r"/>
            <a:r>
              <a:rPr lang="ar-SA" sz="2400" b="1" dirty="0"/>
              <a:t>قناعت وار</a:t>
            </a:r>
            <a:endParaRPr lang="en-US" sz="2400" b="1" dirty="0"/>
          </a:p>
          <a:p>
            <a:pPr algn="r"/>
            <a:r>
              <a:rPr lang="ar-SA" sz="2400" b="1" dirty="0"/>
              <a:t>تکیده بود</a:t>
            </a:r>
            <a:endParaRPr lang="en-US" sz="2400" b="1" dirty="0"/>
          </a:p>
          <a:p>
            <a:pPr algn="r"/>
            <a:r>
              <a:rPr lang="ar-SA" sz="2400" b="1" dirty="0"/>
              <a:t>باریک و بلند</a:t>
            </a:r>
            <a:endParaRPr lang="en-US" sz="2400" b="1" dirty="0"/>
          </a:p>
          <a:p>
            <a:pPr algn="r"/>
            <a:r>
              <a:rPr lang="ar-SA" sz="2400" b="1" dirty="0"/>
              <a:t>چون پیامی دشوار</a:t>
            </a:r>
            <a:endParaRPr lang="en-US" sz="2400" b="1" dirty="0"/>
          </a:p>
          <a:p>
            <a:pPr algn="r"/>
            <a:r>
              <a:rPr lang="ar-SA" sz="2400" b="1" dirty="0"/>
              <a:t>در لغتی</a:t>
            </a:r>
            <a:endParaRPr lang="en-US" sz="2400" b="1" dirty="0"/>
          </a:p>
          <a:p>
            <a:pPr algn="r"/>
            <a:r>
              <a:rPr lang="ar-SA" sz="2400" b="1" dirty="0"/>
              <a:t>با چشمانی از سؤال و عسل</a:t>
            </a:r>
            <a:endParaRPr lang="en-US" sz="2400" b="1" dirty="0"/>
          </a:p>
          <a:p>
            <a:pPr algn="r"/>
            <a:r>
              <a:rPr lang="ar-SA" sz="2400" b="1" dirty="0"/>
              <a:t>و رخساری بر تافته از حقیقت و </a:t>
            </a:r>
            <a:r>
              <a:rPr lang="ar-SA" sz="2400" b="1" dirty="0" smtClean="0"/>
              <a:t>باد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1411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491" y="540327"/>
            <a:ext cx="113330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b="1" dirty="0"/>
              <a:t>مردی با گردش آب</a:t>
            </a:r>
            <a:endParaRPr lang="en-US" sz="2400" b="1" dirty="0"/>
          </a:p>
          <a:p>
            <a:pPr algn="r"/>
            <a:r>
              <a:rPr lang="ar-SA" sz="2400" b="1" dirty="0"/>
              <a:t>مردی مختصر</a:t>
            </a:r>
            <a:endParaRPr lang="en-US" sz="2400" b="1" dirty="0"/>
          </a:p>
          <a:p>
            <a:pPr algn="r"/>
            <a:r>
              <a:rPr lang="ar-SA" sz="2400" b="1" dirty="0"/>
              <a:t>که خلاصه خود بود</a:t>
            </a:r>
            <a:endParaRPr lang="en-US" sz="2400" b="1" dirty="0"/>
          </a:p>
          <a:p>
            <a:pPr algn="r"/>
            <a:r>
              <a:rPr lang="ar-SA" sz="2400" b="1" dirty="0"/>
              <a:t>خر خاکی های در جنازه ات به سوء ظن می </a:t>
            </a:r>
            <a:r>
              <a:rPr lang="ar-SA" sz="2400" b="1" dirty="0" smtClean="0"/>
              <a:t>نگرند</a:t>
            </a:r>
            <a:endParaRPr lang="en-US" sz="2400" b="1" dirty="0" smtClean="0"/>
          </a:p>
          <a:p>
            <a:pPr algn="r"/>
            <a:r>
              <a:rPr lang="en-US" sz="2400" b="1" dirty="0" smtClean="0"/>
              <a:t>  </a:t>
            </a:r>
          </a:p>
          <a:p>
            <a:pPr algn="r"/>
            <a:r>
              <a:rPr lang="ar-SA" sz="2400" b="1" dirty="0" smtClean="0"/>
              <a:t>بیش </a:t>
            </a:r>
            <a:r>
              <a:rPr lang="ar-SA" sz="2400" b="1" dirty="0"/>
              <a:t>از آن که خشم صاعقه خاکسترش کند</a:t>
            </a:r>
            <a:endParaRPr lang="en-US" sz="2400" b="1" dirty="0"/>
          </a:p>
          <a:p>
            <a:pPr algn="r"/>
            <a:r>
              <a:rPr lang="ar-SA" sz="2400" b="1" dirty="0"/>
              <a:t>تسمه از گرده گاو توفان کشیده بود</a:t>
            </a:r>
            <a:endParaRPr lang="en-US" sz="2400" b="1" dirty="0"/>
          </a:p>
          <a:p>
            <a:pPr algn="r"/>
            <a:r>
              <a:rPr lang="ar-SA" sz="2400" b="1" dirty="0"/>
              <a:t>آزمون ایمان های کهن را</a:t>
            </a:r>
            <a:endParaRPr lang="en-US" sz="2400" b="1" dirty="0"/>
          </a:p>
          <a:p>
            <a:pPr algn="r"/>
            <a:r>
              <a:rPr lang="ar-SA" sz="2400" b="1" dirty="0"/>
              <a:t>بر قفل معجرهای عقیق</a:t>
            </a:r>
            <a:endParaRPr lang="en-US" sz="2400" b="1" dirty="0"/>
          </a:p>
          <a:p>
            <a:pPr algn="r"/>
            <a:r>
              <a:rPr lang="ar-SA" sz="2400" b="1" dirty="0"/>
              <a:t>دندان فرسوده بود</a:t>
            </a:r>
            <a:endParaRPr lang="en-US" sz="2400" b="1" dirty="0"/>
          </a:p>
          <a:p>
            <a:pPr algn="r"/>
            <a:r>
              <a:rPr lang="ar-SA" sz="2400" b="1" dirty="0"/>
              <a:t>بر پرت افتاده ترین راه ها</a:t>
            </a:r>
            <a:endParaRPr lang="en-US" sz="2400" b="1" dirty="0"/>
          </a:p>
          <a:p>
            <a:pPr algn="r"/>
            <a:r>
              <a:rPr lang="ar-SA" sz="2400" b="1" dirty="0"/>
              <a:t>پو زار کشیده بود</a:t>
            </a:r>
            <a:endParaRPr lang="en-US" sz="2400" b="1" dirty="0"/>
          </a:p>
          <a:p>
            <a:pPr algn="r"/>
            <a:r>
              <a:rPr lang="ar-SA" sz="2400" b="1" dirty="0"/>
              <a:t>رهگذری نا منتظر</a:t>
            </a:r>
            <a:endParaRPr lang="en-US" sz="2400" b="1" dirty="0"/>
          </a:p>
          <a:p>
            <a:pPr algn="r"/>
            <a:r>
              <a:rPr lang="ar-SA" sz="2400" b="1" dirty="0"/>
              <a:t>که هر بیشه و هر پل آوازش را می شناخت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93709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61</Words>
  <Application>Microsoft Office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History of Persian Language &amp; Development of Persian Poetry Semester: 2nd M.s Course Code: Per-509 Credit Hours: 3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imbalance@live.com</cp:lastModifiedBy>
  <cp:revision>9</cp:revision>
  <dcterms:created xsi:type="dcterms:W3CDTF">2020-05-18T13:21:56Z</dcterms:created>
  <dcterms:modified xsi:type="dcterms:W3CDTF">2020-05-18T19:23:49Z</dcterms:modified>
</cp:coreProperties>
</file>